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7" r:id="rId9"/>
    <p:sldId id="268" r:id="rId10"/>
    <p:sldId id="269" r:id="rId11"/>
    <p:sldId id="291" r:id="rId12"/>
    <p:sldId id="301" r:id="rId13"/>
    <p:sldId id="293" r:id="rId14"/>
    <p:sldId id="288" r:id="rId15"/>
    <p:sldId id="295" r:id="rId16"/>
    <p:sldId id="296" r:id="rId17"/>
    <p:sldId id="297" r:id="rId18"/>
    <p:sldId id="303" r:id="rId19"/>
    <p:sldId id="302" r:id="rId20"/>
    <p:sldId id="299" r:id="rId21"/>
    <p:sldId id="30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/>
    <p:restoredTop sz="92430"/>
  </p:normalViewPr>
  <p:slideViewPr>
    <p:cSldViewPr snapToGrid="0" snapToObjects="1">
      <p:cViewPr varScale="1">
        <p:scale>
          <a:sx n="84" d="100"/>
          <a:sy n="84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9AF80-3CCB-DA47-9C54-39EE23BDF6D9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6B04A-F807-0E4A-BCCC-2622ACAAC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OP50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echannels.com/icmr-to-leverage-ibm-watson-assistan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videos/an-introduction-to-natural-language-processing-webcast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https://en.wikipedia.org/wiki/TOP500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6B04A-F807-0E4A-BCCC-2622ACAAC5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5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http://www.smechannels.com/icmr-to-leverage-ibm-watson-assistant/</a:t>
            </a:r>
            <a:r>
              <a:rPr lang="en-IN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6B04A-F807-0E4A-BCCC-2622ACAAC5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29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https://developer.ibm.com/videos/an-introduction-to-natural-language-processing-webcast/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6B04A-F807-0E4A-BCCC-2622ACAAC5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6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vid19-hpc-consortium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ibm.com/pattern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161F-8FAB-6F43-935D-0F04914C0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4164" y="1753849"/>
            <a:ext cx="9698636" cy="2202430"/>
          </a:xfrm>
        </p:spPr>
        <p:txBody>
          <a:bodyPr/>
          <a:lstStyle/>
          <a:p>
            <a:r>
              <a:rPr lang="en-US" dirty="0"/>
              <a:t>NLP Overview–</a:t>
            </a:r>
            <a:r>
              <a:rPr lang="en-US" sz="2800" dirty="0"/>
              <a:t>covid-19 relevancy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487F8-5F9D-384E-BE3F-1F1AFCF37B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Rajesh </a:t>
            </a:r>
            <a:r>
              <a:rPr lang="en-US" dirty="0" err="1"/>
              <a:t>Jeyapaul,Sr</a:t>
            </a:r>
            <a:r>
              <a:rPr lang="en-US" dirty="0"/>
              <a:t>. Developer Architect ,IBM</a:t>
            </a:r>
          </a:p>
          <a:p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LinkedIN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 / 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Youtube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 - 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rajeshjeyapaul</a:t>
            </a:r>
            <a:endParaRPr lang="en-US" b="1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11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25C2D-F2F4-FC43-9CF0-21BDB1AB8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6193" y="1390983"/>
            <a:ext cx="10011322" cy="4586292"/>
          </a:xfrm>
        </p:spPr>
      </p:pic>
    </p:spTree>
    <p:extLst>
      <p:ext uri="{BB962C8B-B14F-4D97-AF65-F5344CB8AC3E}">
        <p14:creationId xmlns:p14="http://schemas.microsoft.com/office/powerpoint/2010/main" val="4080606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C8B5-D36E-C943-A315-63DB8747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B93A3-8813-364A-AB66-0D0EE0EFC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401" y="685800"/>
            <a:ext cx="11015765" cy="5181600"/>
          </a:xfrm>
        </p:spPr>
      </p:pic>
    </p:spTree>
    <p:extLst>
      <p:ext uri="{BB962C8B-B14F-4D97-AF65-F5344CB8AC3E}">
        <p14:creationId xmlns:p14="http://schemas.microsoft.com/office/powerpoint/2010/main" val="230143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F632-0657-4E4C-A2AD-0BF1B17A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E4BA7-7117-C84D-B681-932F3435B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021" y="357467"/>
            <a:ext cx="11274979" cy="6308028"/>
          </a:xfrm>
        </p:spPr>
      </p:pic>
    </p:spTree>
    <p:extLst>
      <p:ext uri="{BB962C8B-B14F-4D97-AF65-F5344CB8AC3E}">
        <p14:creationId xmlns:p14="http://schemas.microsoft.com/office/powerpoint/2010/main" val="23384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9A0629-DD29-4E4A-86A2-58F492594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023" y="685800"/>
            <a:ext cx="7200900" cy="1739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76FB9-B2C8-EF45-959F-BF042CA31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37" y="4969377"/>
            <a:ext cx="3860800" cy="158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63B1E-CBD7-544D-9CFE-9389533DEC6D}"/>
              </a:ext>
            </a:extLst>
          </p:cNvPr>
          <p:cNvSpPr txBox="1"/>
          <p:nvPr/>
        </p:nvSpPr>
        <p:spPr>
          <a:xfrm>
            <a:off x="3801978" y="3021722"/>
            <a:ext cx="632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NLTK  - Platform to build python program to work with human data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CDFAF-7F98-5042-A068-55BC82303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934" y="3585955"/>
            <a:ext cx="4787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4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BC247-0C26-C14C-A9CC-01DB3D512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Bag of Words (BOW)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B8DE1-0CEA-C943-A405-23AEE2FA4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105139"/>
            <a:ext cx="6007914" cy="45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5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7682-B3E1-304A-AFA7-DB5AE3B3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and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B0E9-05A3-5C4D-A864-E0E2A6297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4085"/>
            <a:ext cx="9960964" cy="52315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Ted Talk Recommendation </a:t>
            </a:r>
          </a:p>
          <a:p>
            <a:r>
              <a:rPr lang="en-US" dirty="0"/>
              <a:t>Data: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a Vector Representation of transcript against the corpus (all transcript)</a:t>
            </a:r>
          </a:p>
          <a:p>
            <a:pPr lvl="1"/>
            <a:r>
              <a:rPr lang="en-US" dirty="0"/>
              <a:t>Frequency of words but not the importance of words considered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How frequent * How rare in the Corpus </a:t>
            </a:r>
            <a:r>
              <a:rPr lang="en-US" dirty="0"/>
              <a:t>-&gt; Importance of words</a:t>
            </a:r>
          </a:p>
          <a:p>
            <a:pPr lvl="1"/>
            <a:r>
              <a:rPr lang="en-US" b="1" dirty="0"/>
              <a:t>TF-IDF </a:t>
            </a:r>
            <a:r>
              <a:rPr lang="en-US" dirty="0"/>
              <a:t>(Term Frequency –Inverse Document Frequency)</a:t>
            </a:r>
          </a:p>
          <a:p>
            <a:r>
              <a:rPr lang="en-US" dirty="0"/>
              <a:t>Cosine Similarity Matrix – How each document is similar to other</a:t>
            </a:r>
          </a:p>
          <a:p>
            <a:r>
              <a:rPr lang="en-US" dirty="0"/>
              <a:t>That’s it…</a:t>
            </a:r>
          </a:p>
          <a:p>
            <a:pPr lvl="1"/>
            <a:r>
              <a:rPr lang="en-US" dirty="0"/>
              <a:t>Take any Ted talk title and recommend top ”N” similar titles..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DEB32-1C05-1B40-AFD9-DA5E64CC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32" y="1765348"/>
            <a:ext cx="76073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EB74-BED4-E043-B248-2140296BE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84" y="50170"/>
            <a:ext cx="9601200" cy="1485900"/>
          </a:xfrm>
        </p:spPr>
        <p:txBody>
          <a:bodyPr/>
          <a:lstStyle/>
          <a:p>
            <a:r>
              <a:rPr lang="en-US" dirty="0"/>
              <a:t>Implementation –( scikit-Learn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AFFA6-F60F-394A-B0B5-4D665AE58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995" y="2712805"/>
            <a:ext cx="7493000" cy="1320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218E52-0CDB-2747-9FC4-5A2CD556B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45" y="1349897"/>
            <a:ext cx="82042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57E6D2-C7F3-2C46-9169-2F9453DC9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66" y="4305060"/>
            <a:ext cx="7099300" cy="97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6B83C3-3424-AC43-BAB3-4CF6FEB1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45" y="5574348"/>
            <a:ext cx="83185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DA473D-66E0-3740-82A4-0D1DCE792F56}"/>
              </a:ext>
            </a:extLst>
          </p:cNvPr>
          <p:cNvSpPr txBox="1"/>
          <p:nvPr/>
        </p:nvSpPr>
        <p:spPr>
          <a:xfrm>
            <a:off x="9393595" y="1349897"/>
            <a:ext cx="279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Read the transcript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78B863-B068-8C45-937E-2E1039FDF449}"/>
              </a:ext>
            </a:extLst>
          </p:cNvPr>
          <p:cNvSpPr txBox="1"/>
          <p:nvPr/>
        </p:nvSpPr>
        <p:spPr>
          <a:xfrm>
            <a:off x="9393595" y="2806979"/>
            <a:ext cx="225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TF-IDF vector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EA0E5-4B2E-0946-8772-972E8C29525A}"/>
              </a:ext>
            </a:extLst>
          </p:cNvPr>
          <p:cNvSpPr txBox="1"/>
          <p:nvPr/>
        </p:nvSpPr>
        <p:spPr>
          <a:xfrm>
            <a:off x="9082445" y="4169013"/>
            <a:ext cx="310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Get Cosine similarity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6DAFC9-1B88-F24F-888F-E64561751992}"/>
              </a:ext>
            </a:extLst>
          </p:cNvPr>
          <p:cNvSpPr txBox="1"/>
          <p:nvPr/>
        </p:nvSpPr>
        <p:spPr>
          <a:xfrm>
            <a:off x="9393595" y="5554415"/>
            <a:ext cx="24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Recommend…</a:t>
            </a:r>
          </a:p>
        </p:txBody>
      </p:sp>
    </p:spTree>
    <p:extLst>
      <p:ext uri="{BB962C8B-B14F-4D97-AF65-F5344CB8AC3E}">
        <p14:creationId xmlns:p14="http://schemas.microsoft.com/office/powerpoint/2010/main" val="384529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F82A-5DA2-944B-8A66-681FAC60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– Try it out..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4D7CF-9D0C-B741-A2A3-24D701C42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501" y="1900988"/>
            <a:ext cx="11199167" cy="37057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00C0E-6E6E-B643-91A1-28FD4BF008C6}"/>
              </a:ext>
            </a:extLst>
          </p:cNvPr>
          <p:cNvSpPr txBox="1"/>
          <p:nvPr/>
        </p:nvSpPr>
        <p:spPr>
          <a:xfrm>
            <a:off x="7628021" y="6063916"/>
            <a:ext cx="387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to be made available on request..</a:t>
            </a:r>
          </a:p>
        </p:txBody>
      </p:sp>
    </p:spTree>
    <p:extLst>
      <p:ext uri="{BB962C8B-B14F-4D97-AF65-F5344CB8AC3E}">
        <p14:creationId xmlns:p14="http://schemas.microsoft.com/office/powerpoint/2010/main" val="734294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B04B-827E-CC42-BFC3-7FD3F418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video…available @ https://</a:t>
            </a:r>
            <a:r>
              <a:rPr lang="en-US" dirty="0" err="1"/>
              <a:t>drive.google.com</a:t>
            </a:r>
            <a:r>
              <a:rPr lang="en-US" dirty="0"/>
              <a:t>/</a:t>
            </a:r>
            <a:r>
              <a:rPr lang="en-US" dirty="0" err="1"/>
              <a:t>open?id</a:t>
            </a:r>
            <a:r>
              <a:rPr lang="en-US" dirty="0"/>
              <a:t>=1NtwM9isr_cPBWWdvOYSkVRe9N5yIzke8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C998-5DF1-7041-9594-31700D5B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Demo – Natural Language </a:t>
            </a:r>
            <a:r>
              <a:rPr lang="en-US" dirty="0" err="1"/>
              <a:t>Undersanding</a:t>
            </a:r>
            <a:endParaRPr lang="en-US" dirty="0"/>
          </a:p>
          <a:p>
            <a:r>
              <a:rPr lang="en-US" dirty="0"/>
              <a:t>Provisioning Watson Assistant</a:t>
            </a:r>
          </a:p>
          <a:p>
            <a:r>
              <a:rPr lang="en-US" dirty="0"/>
              <a:t>Building a short tail FAQ – Role of DBS Solution Architect, using </a:t>
            </a:r>
            <a:r>
              <a:rPr lang="en-US"/>
              <a:t>Watson Assistant</a:t>
            </a:r>
          </a:p>
        </p:txBody>
      </p:sp>
    </p:spTree>
    <p:extLst>
      <p:ext uri="{BB962C8B-B14F-4D97-AF65-F5344CB8AC3E}">
        <p14:creationId xmlns:p14="http://schemas.microsoft.com/office/powerpoint/2010/main" val="210580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14F6-812E-0C47-9453-17856F91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NLG (Natural Language Generation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9D08B-757C-074A-BC6A-C056E7AA4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Written or spoken narrative from a dataset</a:t>
            </a:r>
          </a:p>
          <a:p>
            <a:pPr lvl="1"/>
            <a:r>
              <a:rPr lang="en-US" dirty="0"/>
              <a:t>Example, From the pollution level across cities to written description about the state of pollution level</a:t>
            </a:r>
          </a:p>
          <a:p>
            <a:pPr lvl="1"/>
            <a:r>
              <a:rPr lang="en-US" dirty="0"/>
              <a:t>Automated Journalism – search the web , retrieve the data and write a text summary which can be published</a:t>
            </a:r>
          </a:p>
          <a:p>
            <a:pPr lvl="1"/>
            <a:r>
              <a:rPr lang="en-US" dirty="0"/>
              <a:t>Can be integrated with the chatbot to product text information from the data</a:t>
            </a:r>
          </a:p>
        </p:txBody>
      </p:sp>
    </p:spTree>
    <p:extLst>
      <p:ext uri="{BB962C8B-B14F-4D97-AF65-F5344CB8AC3E}">
        <p14:creationId xmlns:p14="http://schemas.microsoft.com/office/powerpoint/2010/main" val="67907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01C9-45EB-F94A-B8F3-B7C2721B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CBC93-5116-5544-A67E-0CAF1E9C3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263" y="1705476"/>
            <a:ext cx="7146758" cy="3581400"/>
          </a:xfrm>
        </p:spPr>
        <p:txBody>
          <a:bodyPr/>
          <a:lstStyle/>
          <a:p>
            <a:r>
              <a:rPr lang="en-IN" dirty="0"/>
              <a:t>Fighting COVID-19 will require extensive research in areas like bioinformatics, epidemiology, and molecular </a:t>
            </a:r>
            <a:r>
              <a:rPr lang="en-IN" dirty="0" err="1"/>
              <a:t>modeling</a:t>
            </a:r>
            <a:r>
              <a:rPr lang="en-IN" dirty="0"/>
              <a:t> </a:t>
            </a:r>
          </a:p>
          <a:p>
            <a:r>
              <a:rPr lang="en-IN" dirty="0"/>
              <a:t>High Performance Computing (HPC) </a:t>
            </a:r>
          </a:p>
          <a:p>
            <a:r>
              <a:rPr lang="en-IN" dirty="0"/>
              <a:t>Bringing together the Federal government, industry, and academic leaders to provide access to the world’s most powerful high-performance computing resources in support of COVID-19 research.</a:t>
            </a:r>
          </a:p>
          <a:p>
            <a:pPr lvl="1"/>
            <a:r>
              <a:rPr lang="en-IN" i="0" dirty="0"/>
              <a:t>White House Office of Science and Technology Policy, the U.S. Department of Energy and IBM</a:t>
            </a:r>
          </a:p>
          <a:p>
            <a:pPr lvl="1"/>
            <a:r>
              <a:rPr lang="en-IN" dirty="0">
                <a:hlinkClick r:id="rId2"/>
              </a:rPr>
              <a:t>https://covid19-hpc-consortium.org/</a:t>
            </a:r>
            <a:endParaRPr lang="en-IN" i="0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3596C-8F4A-9D4A-B4B2-05AC5337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11" y="685800"/>
            <a:ext cx="3225800" cy="354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D5119-E255-7241-924E-49B761338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4229100"/>
            <a:ext cx="4127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9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F8A7-86B7-464B-9B1E-FE137E68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Exploration..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BF333-8737-5641-AF5A-EFD098EC4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Cognitiveclass.ai</a:t>
            </a:r>
            <a:endParaRPr lang="en-US" dirty="0"/>
          </a:p>
          <a:p>
            <a:pPr lvl="1"/>
            <a:r>
              <a:rPr lang="en-US" dirty="0"/>
              <a:t>Digital Badges</a:t>
            </a:r>
          </a:p>
          <a:p>
            <a:pPr lvl="1"/>
            <a:r>
              <a:rPr lang="en-US" dirty="0"/>
              <a:t>Free  </a:t>
            </a:r>
          </a:p>
          <a:p>
            <a:r>
              <a:rPr lang="en-US" dirty="0"/>
              <a:t>Code Pattern</a:t>
            </a:r>
            <a:endParaRPr lang="en-IN" dirty="0">
              <a:hlinkClick r:id="rId2"/>
            </a:endParaRPr>
          </a:p>
          <a:p>
            <a:pPr lvl="1"/>
            <a:r>
              <a:rPr lang="en-IN" dirty="0">
                <a:hlinkClick r:id="rId2"/>
              </a:rPr>
              <a:t>https://developer.ibm.com/patterns</a:t>
            </a:r>
            <a:endParaRPr lang="en-IN" dirty="0"/>
          </a:p>
          <a:p>
            <a:pPr lvl="1"/>
            <a:r>
              <a:rPr lang="en-US" dirty="0"/>
              <a:t>Sample implementation code –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lvl="1"/>
            <a:r>
              <a:rPr lang="en-US" dirty="0"/>
              <a:t>Architecture diagram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 explanation</a:t>
            </a:r>
          </a:p>
          <a:p>
            <a:pPr lvl="1"/>
            <a:r>
              <a:rPr lang="en-US" dirty="0"/>
              <a:t>IBM , Third party and open source technology components</a:t>
            </a:r>
          </a:p>
        </p:txBody>
      </p:sp>
    </p:spTree>
    <p:extLst>
      <p:ext uri="{BB962C8B-B14F-4D97-AF65-F5344CB8AC3E}">
        <p14:creationId xmlns:p14="http://schemas.microsoft.com/office/powerpoint/2010/main" val="3915922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CE719D-BF70-9940-891F-440A55B0B80D}"/>
              </a:ext>
            </a:extLst>
          </p:cNvPr>
          <p:cNvSpPr txBox="1"/>
          <p:nvPr/>
        </p:nvSpPr>
        <p:spPr>
          <a:xfrm>
            <a:off x="4227226" y="2683239"/>
            <a:ext cx="497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Thank you …</a:t>
            </a:r>
          </a:p>
        </p:txBody>
      </p:sp>
    </p:spTree>
    <p:extLst>
      <p:ext uri="{BB962C8B-B14F-4D97-AF65-F5344CB8AC3E}">
        <p14:creationId xmlns:p14="http://schemas.microsoft.com/office/powerpoint/2010/main" val="371573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740C-B140-8E4A-98D3-76CECF85B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Resources and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189B-9731-1347-9575-BB2344756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8117174" cy="3581400"/>
          </a:xfrm>
        </p:spPr>
        <p:txBody>
          <a:bodyPr/>
          <a:lstStyle/>
          <a:p>
            <a:r>
              <a:rPr lang="en-US" dirty="0"/>
              <a:t>109K Nodes</a:t>
            </a:r>
          </a:p>
          <a:p>
            <a:r>
              <a:rPr lang="en-US" dirty="0"/>
              <a:t>4M CPU cores</a:t>
            </a:r>
          </a:p>
          <a:p>
            <a:r>
              <a:rPr lang="en-US" dirty="0"/>
              <a:t>41K GPU</a:t>
            </a:r>
          </a:p>
          <a:p>
            <a:r>
              <a:rPr lang="en-US" dirty="0"/>
              <a:t>429 Petaflops</a:t>
            </a:r>
          </a:p>
          <a:p>
            <a:pPr lvl="1"/>
            <a:r>
              <a:rPr lang="en-US" dirty="0" err="1"/>
              <a:t>Pratyush</a:t>
            </a:r>
            <a:r>
              <a:rPr lang="en-US" dirty="0"/>
              <a:t> and Mihir – Supercomputers in India with 6.8 Petaflops (as of Jan 2018)</a:t>
            </a:r>
          </a:p>
          <a:p>
            <a:pPr lvl="1"/>
            <a:r>
              <a:rPr lang="en-US" dirty="0"/>
              <a:t>Dedicated for Weather and Climate research</a:t>
            </a:r>
          </a:p>
          <a:p>
            <a:pPr lvl="2"/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in the World (Japan, US &amp; UK)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59B4F-9613-3944-B733-DACBB8E1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696" y="0"/>
            <a:ext cx="2955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2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67E7-8AAF-4744-88A6-D7B8EC42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Projects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EC9AF-F49A-D745-AE31-F015DF23F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514007"/>
            <a:ext cx="5407218" cy="4961744"/>
          </a:xfrm>
        </p:spPr>
        <p:txBody>
          <a:bodyPr>
            <a:normAutofit/>
          </a:bodyPr>
          <a:lstStyle/>
          <a:p>
            <a:r>
              <a:rPr lang="en-IN" sz="1800" dirty="0"/>
              <a:t>Understanding how coronavirus spike </a:t>
            </a:r>
            <a:r>
              <a:rPr lang="en-IN" sz="1800" dirty="0">
                <a:highlight>
                  <a:srgbClr val="FFFF00"/>
                </a:highlight>
              </a:rPr>
              <a:t>glycoproteins </a:t>
            </a:r>
            <a:r>
              <a:rPr lang="en-IN" sz="1800" dirty="0"/>
              <a:t>undergo conformational changes to </a:t>
            </a:r>
            <a:r>
              <a:rPr lang="en-IN" sz="1800" dirty="0">
                <a:highlight>
                  <a:srgbClr val="FFFF00"/>
                </a:highlight>
              </a:rPr>
              <a:t>bind to host ACE2 </a:t>
            </a:r>
            <a:r>
              <a:rPr lang="en-IN" sz="1800" dirty="0"/>
              <a:t>receptors is key to the development of coronavirus vaccines and therapeutics, which requires a dynamic rather than a static picture to provide a reliable structure-based drug design framework.</a:t>
            </a:r>
          </a:p>
          <a:p>
            <a:r>
              <a:rPr lang="en-IN" dirty="0"/>
              <a:t>Focus on two underexplored proteins, </a:t>
            </a:r>
            <a:r>
              <a:rPr lang="en-IN" dirty="0">
                <a:solidFill>
                  <a:srgbClr val="FF0000"/>
                </a:solidFill>
              </a:rPr>
              <a:t>NSP9 </a:t>
            </a:r>
            <a:r>
              <a:rPr lang="en-IN" dirty="0"/>
              <a:t>(involved in RNA processing) and </a:t>
            </a:r>
            <a:r>
              <a:rPr lang="en-IN" dirty="0">
                <a:solidFill>
                  <a:srgbClr val="FF0000"/>
                </a:solidFill>
              </a:rPr>
              <a:t>E protein </a:t>
            </a:r>
            <a:r>
              <a:rPr lang="en-IN" dirty="0"/>
              <a:t>(a </a:t>
            </a:r>
            <a:r>
              <a:rPr lang="en-IN" dirty="0" err="1"/>
              <a:t>viroporin</a:t>
            </a:r>
            <a:r>
              <a:rPr lang="en-IN" dirty="0"/>
              <a:t>). Find a compound that binds with NSP9,which halts viral replication</a:t>
            </a:r>
          </a:p>
          <a:p>
            <a:pPr lvl="1"/>
            <a:r>
              <a:rPr lang="en-IN" i="0" dirty="0"/>
              <a:t>AI-driven identification of potential compounds by IBM to enable and accelerate identification of compounds which could be repurposed as candidate anti-viral drugs.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58E57-40CB-B440-A684-81D90E440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02" y="2350235"/>
            <a:ext cx="4676723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281F-DCDD-0A44-9339-2E9663F8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56C0F-B820-5640-BEE1-7E0444EB4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 a device to allow safe ventilator splitting between 2 or more patients.</a:t>
            </a:r>
          </a:p>
          <a:p>
            <a:r>
              <a:rPr lang="en-IN" dirty="0"/>
              <a:t> Indian medicinal herbs have phytoconstituents that may show great promise as anti-CoVID19 drugs. </a:t>
            </a:r>
          </a:p>
          <a:p>
            <a:pPr lvl="1"/>
            <a:r>
              <a:rPr lang="en-IN" dirty="0"/>
              <a:t>Screen phytochemicals for anti-CoVID19 activity</a:t>
            </a:r>
          </a:p>
          <a:p>
            <a:pPr lvl="1"/>
            <a:r>
              <a:rPr lang="en-IN" b="1" u="sng" dirty="0"/>
              <a:t>Implementation Approach:</a:t>
            </a:r>
          </a:p>
          <a:p>
            <a:pPr lvl="1"/>
            <a:r>
              <a:rPr lang="en-IN" i="0" dirty="0">
                <a:highlight>
                  <a:srgbClr val="FFFF00"/>
                </a:highlight>
              </a:rPr>
              <a:t>extensive literature analysis</a:t>
            </a:r>
            <a:r>
              <a:rPr lang="en-IN" i="0" dirty="0"/>
              <a:t> to confirm anti-viral activity of chosen phytoconstituents, </a:t>
            </a:r>
            <a:r>
              <a:rPr lang="en-IN" i="0" dirty="0" err="1"/>
              <a:t>Druggability</a:t>
            </a:r>
            <a:r>
              <a:rPr lang="en-IN" i="0" dirty="0"/>
              <a:t> analysis, Molecular docking preparation (ligand and target) and execution and confirmation through advanced in silico methods. </a:t>
            </a:r>
          </a:p>
          <a:p>
            <a:pPr lvl="1"/>
            <a:r>
              <a:rPr lang="en-IN" i="0" dirty="0" err="1"/>
              <a:t>Shoolini</a:t>
            </a:r>
            <a:r>
              <a:rPr lang="en-IN" i="0" dirty="0"/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4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9521C-217D-5541-802F-5F49ADA6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46A0-D054-B648-AC5D-8C86E863B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Privacy aware Contact Tracing</a:t>
            </a:r>
          </a:p>
          <a:p>
            <a:pPr lvl="1"/>
            <a:r>
              <a:rPr lang="en-IN" dirty="0"/>
              <a:t>Alert people who may have been in close contact with an infected patient</a:t>
            </a:r>
          </a:p>
          <a:p>
            <a:pPr lvl="1"/>
            <a:r>
              <a:rPr lang="en-IN" dirty="0"/>
              <a:t>After a case is diagnosed, those who were exposed with the infected patient can easily be tracked back and analysed. </a:t>
            </a:r>
          </a:p>
          <a:p>
            <a:pPr lvl="1"/>
            <a:r>
              <a:rPr lang="en-IN" dirty="0"/>
              <a:t>Does not expose personal information. Does not </a:t>
            </a:r>
            <a:r>
              <a:rPr lang="en-IN" i="0" dirty="0"/>
              <a:t>rely on sensitive data based on </a:t>
            </a:r>
            <a:r>
              <a:rPr lang="en-IN" i="0" dirty="0" err="1"/>
              <a:t>geolocalisation</a:t>
            </a:r>
            <a:endParaRPr lang="en-IN" i="0" dirty="0"/>
          </a:p>
          <a:p>
            <a:pPr lvl="1"/>
            <a:r>
              <a:rPr lang="en-IN" i="0" dirty="0"/>
              <a:t>data exchanged by </a:t>
            </a:r>
            <a:r>
              <a:rPr lang="en-IN" i="0" dirty="0">
                <a:highlight>
                  <a:srgbClr val="FFFF00"/>
                </a:highlight>
              </a:rPr>
              <a:t>the Bluetooth LE (secret) handshaking protocol </a:t>
            </a:r>
            <a:r>
              <a:rPr lang="en-IN" i="0" dirty="0"/>
              <a:t>of our smartphones</a:t>
            </a:r>
          </a:p>
          <a:p>
            <a:pPr lvl="1"/>
            <a:r>
              <a:rPr lang="en-IN" i="0" dirty="0"/>
              <a:t>does not allow people to locate infected patients.</a:t>
            </a:r>
          </a:p>
          <a:p>
            <a:pPr lvl="2"/>
            <a:r>
              <a:rPr lang="en-IN" dirty="0"/>
              <a:t>In order to prevent tracking of a certain device by its MAC address, </a:t>
            </a:r>
            <a:r>
              <a:rPr lang="en-IN" b="1" dirty="0">
                <a:highlight>
                  <a:srgbClr val="FFFF00"/>
                </a:highlight>
              </a:rPr>
              <a:t>BLE supports randomized MAC </a:t>
            </a:r>
            <a:r>
              <a:rPr lang="en-IN" dirty="0"/>
              <a:t>addresses. The MAC address in the transmitted packets changes over time</a:t>
            </a:r>
            <a:endParaRPr lang="en-IN" i="0" dirty="0"/>
          </a:p>
          <a:p>
            <a:pPr lvl="1"/>
            <a:endParaRPr lang="en-IN" i="0" dirty="0"/>
          </a:p>
          <a:p>
            <a:r>
              <a:rPr lang="en-IN" i="0" dirty="0" err="1"/>
              <a:t>Aarogya</a:t>
            </a:r>
            <a:r>
              <a:rPr lang="en-IN" i="0" dirty="0"/>
              <a:t> </a:t>
            </a:r>
            <a:r>
              <a:rPr lang="en-IN" i="0" dirty="0" err="1"/>
              <a:t>Sethu</a:t>
            </a:r>
            <a:r>
              <a:rPr lang="en-IN" i="0" dirty="0"/>
              <a:t> from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61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612E-BDE9-2D41-9706-08FEB103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Dialog System - Watson Assistant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3BC61-5C97-784D-A2C5-9D07CF01F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4046"/>
            <a:ext cx="9601200" cy="4413354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ICMR to Leverage IBM Watson Assistant</a:t>
            </a:r>
            <a:endParaRPr lang="en-IN" dirty="0"/>
          </a:p>
          <a:p>
            <a:r>
              <a:rPr lang="en-IN" dirty="0"/>
              <a:t>Queries will be categorized under various headings such as Governance, Logistics, Data entry and sharing, Staff Training &amp; Testing and for complex questions, pre-defined contact information of ICMR is made available.</a:t>
            </a:r>
          </a:p>
          <a:p>
            <a:r>
              <a:rPr lang="en-IN" dirty="0"/>
              <a:t>Type of Queries:</a:t>
            </a:r>
          </a:p>
          <a:p>
            <a:pPr lvl="1"/>
            <a:r>
              <a:rPr lang="en-IN" i="0" dirty="0"/>
              <a:t>nature and process of data to be captured by test labs</a:t>
            </a:r>
          </a:p>
          <a:p>
            <a:pPr lvl="1"/>
            <a:r>
              <a:rPr lang="en-IN" i="0" dirty="0"/>
              <a:t>how to record inventory of test kits &amp; reagents</a:t>
            </a:r>
          </a:p>
          <a:p>
            <a:pPr lvl="1"/>
            <a:r>
              <a:rPr lang="en-IN" i="0" dirty="0"/>
              <a:t>reporting to various Government agencies</a:t>
            </a:r>
          </a:p>
          <a:p>
            <a:pPr lvl="1"/>
            <a:r>
              <a:rPr lang="en-IN" i="0" dirty="0"/>
              <a:t>references to the latest guidance</a:t>
            </a:r>
          </a:p>
          <a:p>
            <a:pPr lvl="1"/>
            <a:r>
              <a:rPr lang="en-IN" i="0" dirty="0"/>
              <a:t>queries on COVID-19 in general.</a:t>
            </a:r>
          </a:p>
          <a:p>
            <a:pPr lvl="1"/>
            <a:r>
              <a:rPr lang="en-IN" i="0" dirty="0"/>
              <a:t>help in on-boarding new data entry operators and staff of diagnostic centres</a:t>
            </a:r>
          </a:p>
          <a:p>
            <a:pPr lvl="1"/>
            <a:endParaRPr lang="en-IN" dirty="0"/>
          </a:p>
          <a:p>
            <a:r>
              <a:rPr lang="en-IN" dirty="0"/>
              <a:t>Watson Assistant User for </a:t>
            </a:r>
            <a:r>
              <a:rPr lang="en-IN" dirty="0" err="1"/>
              <a:t>Covid</a:t>
            </a:r>
            <a:r>
              <a:rPr lang="en-IN" dirty="0"/>
              <a:t>- University of Arkansas for Medical Sciences; County of Otsego in New York; the City of Austin in Texas; the UK National Health Service Wales; and the Polish Ministry of Health and many other organizations across countries</a:t>
            </a:r>
          </a:p>
        </p:txBody>
      </p:sp>
    </p:spTree>
    <p:extLst>
      <p:ext uri="{BB962C8B-B14F-4D97-AF65-F5344CB8AC3E}">
        <p14:creationId xmlns:p14="http://schemas.microsoft.com/office/powerpoint/2010/main" val="2374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ECEE9-CA5B-1D4E-8B92-03CA4A467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EBFE6-0F9C-3948-91CC-17003EE6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29" y="360948"/>
            <a:ext cx="83439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1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D536-6EEF-584A-938F-CE380145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55" y="161144"/>
            <a:ext cx="9601200" cy="1485900"/>
          </a:xfrm>
        </p:spPr>
        <p:txBody>
          <a:bodyPr/>
          <a:lstStyle/>
          <a:p>
            <a:r>
              <a:rPr lang="en-US" dirty="0"/>
              <a:t>NLP Examples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4B841-001B-BF4A-BDE4-5A0E409E9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21" y="993565"/>
            <a:ext cx="11028753" cy="53472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FC571-54CE-B349-A225-DD71E4D8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5915389"/>
            <a:ext cx="5232400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8A62E-3507-104C-B00E-91E6B4C3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674" y="5928089"/>
            <a:ext cx="5029200" cy="825500"/>
          </a:xfrm>
          <a:prstGeom prst="rect">
            <a:avLst/>
          </a:prstGeom>
        </p:spPr>
      </p:pic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50BF7FD6-1A46-6E4F-8174-8549FC7A427A}"/>
              </a:ext>
            </a:extLst>
          </p:cNvPr>
          <p:cNvSpPr/>
          <p:nvPr/>
        </p:nvSpPr>
        <p:spPr>
          <a:xfrm>
            <a:off x="5739085" y="6412301"/>
            <a:ext cx="1412824" cy="22485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49BA9-A6BC-1E45-A535-C2E114E7A168}"/>
              </a:ext>
            </a:extLst>
          </p:cNvPr>
          <p:cNvSpPr txBox="1"/>
          <p:nvPr/>
        </p:nvSpPr>
        <p:spPr>
          <a:xfrm>
            <a:off x="5743424" y="5915389"/>
            <a:ext cx="160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 to Ru to 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1D2708-FDB7-6240-AF50-E00AA5B56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664" y="1240644"/>
            <a:ext cx="2171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248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8677</TotalTime>
  <Words>703</Words>
  <Application>Microsoft Macintosh PowerPoint</Application>
  <PresentationFormat>Widescreen</PresentationFormat>
  <Paragraphs>104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Calibri</vt:lpstr>
      <vt:lpstr>Franklin Gothic Book</vt:lpstr>
      <vt:lpstr>Crop</vt:lpstr>
      <vt:lpstr>NLP Overview–covid-19 relevancy</vt:lpstr>
      <vt:lpstr>Role of Industry</vt:lpstr>
      <vt:lpstr>HPC Resources and Projects</vt:lpstr>
      <vt:lpstr>Projects</vt:lpstr>
      <vt:lpstr>Projects</vt:lpstr>
      <vt:lpstr>Projects</vt:lpstr>
      <vt:lpstr>Dialog System - Watson Assistant </vt:lpstr>
      <vt:lpstr>NLP</vt:lpstr>
      <vt:lpstr>NLP Examples  </vt:lpstr>
      <vt:lpstr>PowerPoint Presentation</vt:lpstr>
      <vt:lpstr>PowerPoint Presentation</vt:lpstr>
      <vt:lpstr>PowerPoint Presentation</vt:lpstr>
      <vt:lpstr>PowerPoint Presentation</vt:lpstr>
      <vt:lpstr>Bag of Words (BOW)</vt:lpstr>
      <vt:lpstr>Recommendation system and NLP</vt:lpstr>
      <vt:lpstr>Implementation –( scikit-Learn )</vt:lpstr>
      <vt:lpstr>Problem statement – Try it out..</vt:lpstr>
      <vt:lpstr>Demo video…available @ https://drive.google.com/open?id=1NtwM9isr_cPBWWdvOYSkVRe9N5yIzke8</vt:lpstr>
      <vt:lpstr>NLG (Natural Language Generation )</vt:lpstr>
      <vt:lpstr>Further Exploration..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Technology – covid-19</dc:title>
  <dc:creator>RAJESH J</dc:creator>
  <cp:lastModifiedBy>RAJESH J</cp:lastModifiedBy>
  <cp:revision>120</cp:revision>
  <dcterms:created xsi:type="dcterms:W3CDTF">2020-05-12T05:17:22Z</dcterms:created>
  <dcterms:modified xsi:type="dcterms:W3CDTF">2020-05-18T05:54:23Z</dcterms:modified>
</cp:coreProperties>
</file>